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326" r:id="rId3"/>
    <p:sldId id="286" r:id="rId4"/>
    <p:sldId id="302" r:id="rId5"/>
    <p:sldId id="259" r:id="rId6"/>
    <p:sldId id="280" r:id="rId7"/>
    <p:sldId id="282" r:id="rId8"/>
    <p:sldId id="331" r:id="rId9"/>
    <p:sldId id="324" r:id="rId10"/>
    <p:sldId id="283" r:id="rId11"/>
    <p:sldId id="327" r:id="rId12"/>
    <p:sldId id="325" r:id="rId13"/>
    <p:sldId id="333" r:id="rId14"/>
    <p:sldId id="329" r:id="rId15"/>
    <p:sldId id="330" r:id="rId16"/>
    <p:sldId id="332" r:id="rId17"/>
    <p:sldId id="328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5"/>
    <p:restoredTop sz="93631" autoAdjust="0"/>
  </p:normalViewPr>
  <p:slideViewPr>
    <p:cSldViewPr snapToGrid="0" snapToObjects="1">
      <p:cViewPr varScale="1">
        <p:scale>
          <a:sx n="94" d="100"/>
          <a:sy n="94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DF1EA-9F0E-42BA-948D-B81246D18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5EF3-3B1A-4450-B62D-30F826A61380}">
      <dgm:prSet phldrT="[Text]"/>
      <dgm:spPr/>
      <dgm:t>
        <a:bodyPr/>
        <a:lstStyle/>
        <a:p>
          <a:r>
            <a:rPr lang="en-US" dirty="0"/>
            <a:t>2. The King’s Dream</a:t>
          </a:r>
        </a:p>
      </dgm:t>
    </dgm:pt>
    <dgm:pt modelId="{54C16C69-7A1A-4228-9A18-3EBFA3FC43BD}" type="parTrans" cxnId="{9B1760E3-83C9-4284-B26A-B6B78C517EA7}">
      <dgm:prSet/>
      <dgm:spPr/>
      <dgm:t>
        <a:bodyPr/>
        <a:lstStyle/>
        <a:p>
          <a:endParaRPr lang="en-US"/>
        </a:p>
      </dgm:t>
    </dgm:pt>
    <dgm:pt modelId="{313CD586-F9FD-464F-BBB4-A9369CDAF8B4}" type="sibTrans" cxnId="{9B1760E3-83C9-4284-B26A-B6B78C517EA7}">
      <dgm:prSet/>
      <dgm:spPr/>
      <dgm:t>
        <a:bodyPr/>
        <a:lstStyle/>
        <a:p>
          <a:endParaRPr lang="en-US"/>
        </a:p>
      </dgm:t>
    </dgm:pt>
    <dgm:pt modelId="{4393E6F3-7D26-4BA1-AF4E-7FC1A7C2D08B}">
      <dgm:prSet phldrT="[Text]"/>
      <dgm:spPr/>
      <dgm:t>
        <a:bodyPr/>
        <a:lstStyle/>
        <a:p>
          <a:r>
            <a:rPr lang="en-US" dirty="0"/>
            <a:t>7. Daniel’s Dream</a:t>
          </a:r>
        </a:p>
      </dgm:t>
    </dgm:pt>
    <dgm:pt modelId="{7D2C383B-5A94-496E-9755-D7624A698D27}" type="parTrans" cxnId="{C625FEFE-A82B-45A6-8B6E-58951E4762F1}">
      <dgm:prSet/>
      <dgm:spPr/>
      <dgm:t>
        <a:bodyPr/>
        <a:lstStyle/>
        <a:p>
          <a:endParaRPr lang="en-US"/>
        </a:p>
      </dgm:t>
    </dgm:pt>
    <dgm:pt modelId="{8208EF07-67D4-4FFE-BE3A-CB4DFE02A837}" type="sibTrans" cxnId="{C625FEFE-A82B-45A6-8B6E-58951E4762F1}">
      <dgm:prSet/>
      <dgm:spPr/>
      <dgm:t>
        <a:bodyPr/>
        <a:lstStyle/>
        <a:p>
          <a:endParaRPr lang="en-US"/>
        </a:p>
      </dgm:t>
    </dgm:pt>
    <dgm:pt modelId="{530933FD-19CB-4EA6-8198-9E8279CF7925}">
      <dgm:prSet phldrT="[Text]"/>
      <dgm:spPr/>
      <dgm:t>
        <a:bodyPr/>
        <a:lstStyle/>
        <a:p>
          <a:r>
            <a:rPr lang="en-US" dirty="0"/>
            <a:t>3. The Fiery Furnace</a:t>
          </a:r>
        </a:p>
      </dgm:t>
    </dgm:pt>
    <dgm:pt modelId="{38F288F4-EDAA-4B45-86CC-1746C2DFC34D}" type="parTrans" cxnId="{F68AD9C0-3883-4E6F-9522-012D9724ADAF}">
      <dgm:prSet/>
      <dgm:spPr/>
      <dgm:t>
        <a:bodyPr/>
        <a:lstStyle/>
        <a:p>
          <a:endParaRPr lang="en-US"/>
        </a:p>
      </dgm:t>
    </dgm:pt>
    <dgm:pt modelId="{0C6D1B1B-BA0F-4AF9-B0CE-2C9788E26FAE}" type="sibTrans" cxnId="{F68AD9C0-3883-4E6F-9522-012D9724ADAF}">
      <dgm:prSet/>
      <dgm:spPr/>
      <dgm:t>
        <a:bodyPr/>
        <a:lstStyle/>
        <a:p>
          <a:endParaRPr lang="en-US"/>
        </a:p>
      </dgm:t>
    </dgm:pt>
    <dgm:pt modelId="{1F1A0B2F-EA84-492A-92C4-F18AAF8365D9}">
      <dgm:prSet phldrT="[Text]"/>
      <dgm:spPr/>
      <dgm:t>
        <a:bodyPr/>
        <a:lstStyle/>
        <a:p>
          <a:r>
            <a:rPr lang="en-US" dirty="0"/>
            <a:t>6. The Lion’s Den</a:t>
          </a:r>
        </a:p>
      </dgm:t>
    </dgm:pt>
    <dgm:pt modelId="{3FE9054D-B071-4D7C-A787-56A33884E287}" type="parTrans" cxnId="{10BD5ECD-2EFF-4506-9454-B400B1A9A510}">
      <dgm:prSet/>
      <dgm:spPr/>
      <dgm:t>
        <a:bodyPr/>
        <a:lstStyle/>
        <a:p>
          <a:endParaRPr lang="en-US"/>
        </a:p>
      </dgm:t>
    </dgm:pt>
    <dgm:pt modelId="{151CFD5D-7D3C-4BCF-9D78-B266E474503B}" type="sibTrans" cxnId="{10BD5ECD-2EFF-4506-9454-B400B1A9A510}">
      <dgm:prSet/>
      <dgm:spPr/>
      <dgm:t>
        <a:bodyPr/>
        <a:lstStyle/>
        <a:p>
          <a:endParaRPr lang="en-US"/>
        </a:p>
      </dgm:t>
    </dgm:pt>
    <dgm:pt modelId="{0C7D699A-6DD9-4AE6-9A91-CECF1F525C39}">
      <dgm:prSet phldrT="[Text]"/>
      <dgm:spPr/>
      <dgm:t>
        <a:bodyPr/>
        <a:lstStyle/>
        <a:p>
          <a:r>
            <a:rPr lang="en-US" dirty="0"/>
            <a:t>4. Nebuchadnezzar’s Pride</a:t>
          </a:r>
        </a:p>
      </dgm:t>
    </dgm:pt>
    <dgm:pt modelId="{309CF30F-7A09-4E45-886A-BEE712F3F952}" type="parTrans" cxnId="{33DBFD47-5B65-4905-B47A-EDB3352AC107}">
      <dgm:prSet/>
      <dgm:spPr/>
      <dgm:t>
        <a:bodyPr/>
        <a:lstStyle/>
        <a:p>
          <a:endParaRPr lang="en-US"/>
        </a:p>
      </dgm:t>
    </dgm:pt>
    <dgm:pt modelId="{B3CFAD72-B1FD-4399-82BE-1ADCA139EE8C}" type="sibTrans" cxnId="{33DBFD47-5B65-4905-B47A-EDB3352AC107}">
      <dgm:prSet/>
      <dgm:spPr/>
      <dgm:t>
        <a:bodyPr/>
        <a:lstStyle/>
        <a:p>
          <a:endParaRPr lang="en-US"/>
        </a:p>
      </dgm:t>
    </dgm:pt>
    <dgm:pt modelId="{5AA44E8B-A652-4EEB-98F6-B484594004A3}">
      <dgm:prSet phldrT="[Text]"/>
      <dgm:spPr/>
      <dgm:t>
        <a:bodyPr/>
        <a:lstStyle/>
        <a:p>
          <a:r>
            <a:rPr lang="en-US" dirty="0"/>
            <a:t>5. Belshazzar’s Pride</a:t>
          </a:r>
        </a:p>
      </dgm:t>
    </dgm:pt>
    <dgm:pt modelId="{15CC1C3D-8169-4D96-889D-5DFD9E5B4F5B}" type="parTrans" cxnId="{5F4AB89F-D744-4A2A-9885-A2CB5610AE71}">
      <dgm:prSet/>
      <dgm:spPr/>
      <dgm:t>
        <a:bodyPr/>
        <a:lstStyle/>
        <a:p>
          <a:endParaRPr lang="en-US"/>
        </a:p>
      </dgm:t>
    </dgm:pt>
    <dgm:pt modelId="{7542994A-E04E-4253-9EE1-D6DF089B3D7A}" type="sibTrans" cxnId="{5F4AB89F-D744-4A2A-9885-A2CB5610AE71}">
      <dgm:prSet/>
      <dgm:spPr/>
      <dgm:t>
        <a:bodyPr/>
        <a:lstStyle/>
        <a:p>
          <a:endParaRPr lang="en-US"/>
        </a:p>
      </dgm:t>
    </dgm:pt>
    <dgm:pt modelId="{29FE9A4E-4FC3-44FE-B735-27B623AAE133}" type="pres">
      <dgm:prSet presAssocID="{FC3DF1EA-9F0E-42BA-948D-B81246D188F4}" presName="diagram" presStyleCnt="0">
        <dgm:presLayoutVars>
          <dgm:dir/>
          <dgm:resizeHandles val="exact"/>
        </dgm:presLayoutVars>
      </dgm:prSet>
      <dgm:spPr/>
    </dgm:pt>
    <dgm:pt modelId="{6ED82FFB-443B-4741-AC22-50EB0B99576E}" type="pres">
      <dgm:prSet presAssocID="{D2E25EF3-3B1A-4450-B62D-30F826A61380}" presName="node" presStyleLbl="node1" presStyleIdx="0" presStyleCnt="6">
        <dgm:presLayoutVars>
          <dgm:bulletEnabled val="1"/>
        </dgm:presLayoutVars>
      </dgm:prSet>
      <dgm:spPr/>
    </dgm:pt>
    <dgm:pt modelId="{75094B56-81ED-4023-B9AB-55C6047B0145}" type="pres">
      <dgm:prSet presAssocID="{313CD586-F9FD-464F-BBB4-A9369CDAF8B4}" presName="sibTrans" presStyleCnt="0"/>
      <dgm:spPr/>
    </dgm:pt>
    <dgm:pt modelId="{F82C7D70-E20A-47D1-BBB8-5DEE40FB35DA}" type="pres">
      <dgm:prSet presAssocID="{4393E6F3-7D26-4BA1-AF4E-7FC1A7C2D08B}" presName="node" presStyleLbl="node1" presStyleIdx="1" presStyleCnt="6">
        <dgm:presLayoutVars>
          <dgm:bulletEnabled val="1"/>
        </dgm:presLayoutVars>
      </dgm:prSet>
      <dgm:spPr/>
    </dgm:pt>
    <dgm:pt modelId="{AC9C7128-209D-4584-BC3E-114BCF2BE9A4}" type="pres">
      <dgm:prSet presAssocID="{8208EF07-67D4-4FFE-BE3A-CB4DFE02A837}" presName="sibTrans" presStyleCnt="0"/>
      <dgm:spPr/>
    </dgm:pt>
    <dgm:pt modelId="{E18331EB-34E0-421C-A04C-33885A40C739}" type="pres">
      <dgm:prSet presAssocID="{530933FD-19CB-4EA6-8198-9E8279CF7925}" presName="node" presStyleLbl="node1" presStyleIdx="2" presStyleCnt="6">
        <dgm:presLayoutVars>
          <dgm:bulletEnabled val="1"/>
        </dgm:presLayoutVars>
      </dgm:prSet>
      <dgm:spPr/>
    </dgm:pt>
    <dgm:pt modelId="{C962BB58-8812-4200-913C-21D21357ABA8}" type="pres">
      <dgm:prSet presAssocID="{0C6D1B1B-BA0F-4AF9-B0CE-2C9788E26FAE}" presName="sibTrans" presStyleCnt="0"/>
      <dgm:spPr/>
    </dgm:pt>
    <dgm:pt modelId="{924A3EA4-0653-431F-8BD8-1821AD41066B}" type="pres">
      <dgm:prSet presAssocID="{1F1A0B2F-EA84-492A-92C4-F18AAF8365D9}" presName="node" presStyleLbl="node1" presStyleIdx="3" presStyleCnt="6">
        <dgm:presLayoutVars>
          <dgm:bulletEnabled val="1"/>
        </dgm:presLayoutVars>
      </dgm:prSet>
      <dgm:spPr/>
    </dgm:pt>
    <dgm:pt modelId="{5E1E4DEF-2899-4398-8722-531C85C8C70A}" type="pres">
      <dgm:prSet presAssocID="{151CFD5D-7D3C-4BCF-9D78-B266E474503B}" presName="sibTrans" presStyleCnt="0"/>
      <dgm:spPr/>
    </dgm:pt>
    <dgm:pt modelId="{86AF471C-F00E-439C-8B16-41D5EEB8B53C}" type="pres">
      <dgm:prSet presAssocID="{0C7D699A-6DD9-4AE6-9A91-CECF1F525C39}" presName="node" presStyleLbl="node1" presStyleIdx="4" presStyleCnt="6">
        <dgm:presLayoutVars>
          <dgm:bulletEnabled val="1"/>
        </dgm:presLayoutVars>
      </dgm:prSet>
      <dgm:spPr/>
    </dgm:pt>
    <dgm:pt modelId="{F27470A6-5377-49C3-A258-72B032D5C25B}" type="pres">
      <dgm:prSet presAssocID="{B3CFAD72-B1FD-4399-82BE-1ADCA139EE8C}" presName="sibTrans" presStyleCnt="0"/>
      <dgm:spPr/>
    </dgm:pt>
    <dgm:pt modelId="{ADD66992-B58C-4B9A-8A92-CDB41CB9A70E}" type="pres">
      <dgm:prSet presAssocID="{5AA44E8B-A652-4EEB-98F6-B484594004A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85B337-1EF4-4AFB-BAE7-60DD29724CC4}" type="presOf" srcId="{D2E25EF3-3B1A-4450-B62D-30F826A61380}" destId="{6ED82FFB-443B-4741-AC22-50EB0B99576E}" srcOrd="0" destOrd="0" presId="urn:microsoft.com/office/officeart/2005/8/layout/default"/>
    <dgm:cxn modelId="{33DBFD47-5B65-4905-B47A-EDB3352AC107}" srcId="{FC3DF1EA-9F0E-42BA-948D-B81246D188F4}" destId="{0C7D699A-6DD9-4AE6-9A91-CECF1F525C39}" srcOrd="4" destOrd="0" parTransId="{309CF30F-7A09-4E45-886A-BEE712F3F952}" sibTransId="{B3CFAD72-B1FD-4399-82BE-1ADCA139EE8C}"/>
    <dgm:cxn modelId="{32B89C59-6D2C-45DC-98F2-5B5EA4DE064C}" type="presOf" srcId="{5AA44E8B-A652-4EEB-98F6-B484594004A3}" destId="{ADD66992-B58C-4B9A-8A92-CDB41CB9A70E}" srcOrd="0" destOrd="0" presId="urn:microsoft.com/office/officeart/2005/8/layout/default"/>
    <dgm:cxn modelId="{EC9F6E81-0C42-4874-8617-597DC9C2DED3}" type="presOf" srcId="{4393E6F3-7D26-4BA1-AF4E-7FC1A7C2D08B}" destId="{F82C7D70-E20A-47D1-BBB8-5DEE40FB35DA}" srcOrd="0" destOrd="0" presId="urn:microsoft.com/office/officeart/2005/8/layout/default"/>
    <dgm:cxn modelId="{AE56CD9B-0A7A-4239-9026-5A09BAE660A5}" type="presOf" srcId="{1F1A0B2F-EA84-492A-92C4-F18AAF8365D9}" destId="{924A3EA4-0653-431F-8BD8-1821AD41066B}" srcOrd="0" destOrd="0" presId="urn:microsoft.com/office/officeart/2005/8/layout/default"/>
    <dgm:cxn modelId="{5F4AB89F-D744-4A2A-9885-A2CB5610AE71}" srcId="{FC3DF1EA-9F0E-42BA-948D-B81246D188F4}" destId="{5AA44E8B-A652-4EEB-98F6-B484594004A3}" srcOrd="5" destOrd="0" parTransId="{15CC1C3D-8169-4D96-889D-5DFD9E5B4F5B}" sibTransId="{7542994A-E04E-4253-9EE1-D6DF089B3D7A}"/>
    <dgm:cxn modelId="{1161DEB4-ACE2-455F-8FCB-ED07D440963B}" type="presOf" srcId="{530933FD-19CB-4EA6-8198-9E8279CF7925}" destId="{E18331EB-34E0-421C-A04C-33885A40C739}" srcOrd="0" destOrd="0" presId="urn:microsoft.com/office/officeart/2005/8/layout/default"/>
    <dgm:cxn modelId="{3F2923BB-F103-44C7-BCF8-9CA2DAD4D117}" type="presOf" srcId="{FC3DF1EA-9F0E-42BA-948D-B81246D188F4}" destId="{29FE9A4E-4FC3-44FE-B735-27B623AAE133}" srcOrd="0" destOrd="0" presId="urn:microsoft.com/office/officeart/2005/8/layout/default"/>
    <dgm:cxn modelId="{F68AD9C0-3883-4E6F-9522-012D9724ADAF}" srcId="{FC3DF1EA-9F0E-42BA-948D-B81246D188F4}" destId="{530933FD-19CB-4EA6-8198-9E8279CF7925}" srcOrd="2" destOrd="0" parTransId="{38F288F4-EDAA-4B45-86CC-1746C2DFC34D}" sibTransId="{0C6D1B1B-BA0F-4AF9-B0CE-2C9788E26FAE}"/>
    <dgm:cxn modelId="{09F9A7C1-68D4-4014-86CB-213441C39B1F}" type="presOf" srcId="{0C7D699A-6DD9-4AE6-9A91-CECF1F525C39}" destId="{86AF471C-F00E-439C-8B16-41D5EEB8B53C}" srcOrd="0" destOrd="0" presId="urn:microsoft.com/office/officeart/2005/8/layout/default"/>
    <dgm:cxn modelId="{10BD5ECD-2EFF-4506-9454-B400B1A9A510}" srcId="{FC3DF1EA-9F0E-42BA-948D-B81246D188F4}" destId="{1F1A0B2F-EA84-492A-92C4-F18AAF8365D9}" srcOrd="3" destOrd="0" parTransId="{3FE9054D-B071-4D7C-A787-56A33884E287}" sibTransId="{151CFD5D-7D3C-4BCF-9D78-B266E474503B}"/>
    <dgm:cxn modelId="{9B1760E3-83C9-4284-B26A-B6B78C517EA7}" srcId="{FC3DF1EA-9F0E-42BA-948D-B81246D188F4}" destId="{D2E25EF3-3B1A-4450-B62D-30F826A61380}" srcOrd="0" destOrd="0" parTransId="{54C16C69-7A1A-4228-9A18-3EBFA3FC43BD}" sibTransId="{313CD586-F9FD-464F-BBB4-A9369CDAF8B4}"/>
    <dgm:cxn modelId="{C625FEFE-A82B-45A6-8B6E-58951E4762F1}" srcId="{FC3DF1EA-9F0E-42BA-948D-B81246D188F4}" destId="{4393E6F3-7D26-4BA1-AF4E-7FC1A7C2D08B}" srcOrd="1" destOrd="0" parTransId="{7D2C383B-5A94-496E-9755-D7624A698D27}" sibTransId="{8208EF07-67D4-4FFE-BE3A-CB4DFE02A837}"/>
    <dgm:cxn modelId="{F8EC9D9E-A2F2-4E20-9386-DE1BAE1FA2E4}" type="presParOf" srcId="{29FE9A4E-4FC3-44FE-B735-27B623AAE133}" destId="{6ED82FFB-443B-4741-AC22-50EB0B99576E}" srcOrd="0" destOrd="0" presId="urn:microsoft.com/office/officeart/2005/8/layout/default"/>
    <dgm:cxn modelId="{4DB17BD2-BECB-4F00-8DAD-9764C66F055E}" type="presParOf" srcId="{29FE9A4E-4FC3-44FE-B735-27B623AAE133}" destId="{75094B56-81ED-4023-B9AB-55C6047B0145}" srcOrd="1" destOrd="0" presId="urn:microsoft.com/office/officeart/2005/8/layout/default"/>
    <dgm:cxn modelId="{9F0D4F9B-382B-45AA-B737-BE24DFE3B751}" type="presParOf" srcId="{29FE9A4E-4FC3-44FE-B735-27B623AAE133}" destId="{F82C7D70-E20A-47D1-BBB8-5DEE40FB35DA}" srcOrd="2" destOrd="0" presId="urn:microsoft.com/office/officeart/2005/8/layout/default"/>
    <dgm:cxn modelId="{FD83168E-C5CB-4A7B-87DC-8FE0A2A0C5AE}" type="presParOf" srcId="{29FE9A4E-4FC3-44FE-B735-27B623AAE133}" destId="{AC9C7128-209D-4584-BC3E-114BCF2BE9A4}" srcOrd="3" destOrd="0" presId="urn:microsoft.com/office/officeart/2005/8/layout/default"/>
    <dgm:cxn modelId="{902F5381-8CBE-4825-AAD5-CB34F9D16D64}" type="presParOf" srcId="{29FE9A4E-4FC3-44FE-B735-27B623AAE133}" destId="{E18331EB-34E0-421C-A04C-33885A40C739}" srcOrd="4" destOrd="0" presId="urn:microsoft.com/office/officeart/2005/8/layout/default"/>
    <dgm:cxn modelId="{BB48F766-C7F7-4E9C-B793-68BD30A2E3A8}" type="presParOf" srcId="{29FE9A4E-4FC3-44FE-B735-27B623AAE133}" destId="{C962BB58-8812-4200-913C-21D21357ABA8}" srcOrd="5" destOrd="0" presId="urn:microsoft.com/office/officeart/2005/8/layout/default"/>
    <dgm:cxn modelId="{08700DED-9AD3-4732-88E1-ECEE3C8256A4}" type="presParOf" srcId="{29FE9A4E-4FC3-44FE-B735-27B623AAE133}" destId="{924A3EA4-0653-431F-8BD8-1821AD41066B}" srcOrd="6" destOrd="0" presId="urn:microsoft.com/office/officeart/2005/8/layout/default"/>
    <dgm:cxn modelId="{409B5074-C3D6-446E-A035-485B974A85C4}" type="presParOf" srcId="{29FE9A4E-4FC3-44FE-B735-27B623AAE133}" destId="{5E1E4DEF-2899-4398-8722-531C85C8C70A}" srcOrd="7" destOrd="0" presId="urn:microsoft.com/office/officeart/2005/8/layout/default"/>
    <dgm:cxn modelId="{9EE11453-DD5A-4F27-9214-D4066777956E}" type="presParOf" srcId="{29FE9A4E-4FC3-44FE-B735-27B623AAE133}" destId="{86AF471C-F00E-439C-8B16-41D5EEB8B53C}" srcOrd="8" destOrd="0" presId="urn:microsoft.com/office/officeart/2005/8/layout/default"/>
    <dgm:cxn modelId="{ED075649-58E0-4F90-97AB-1DFC0D821513}" type="presParOf" srcId="{29FE9A4E-4FC3-44FE-B735-27B623AAE133}" destId="{F27470A6-5377-49C3-A258-72B032D5C25B}" srcOrd="9" destOrd="0" presId="urn:microsoft.com/office/officeart/2005/8/layout/default"/>
    <dgm:cxn modelId="{0DC87E59-D7A5-46CC-A7E5-374606F78A03}" type="presParOf" srcId="{29FE9A4E-4FC3-44FE-B735-27B623AAE133}" destId="{ADD66992-B58C-4B9A-8A92-CDB41CB9A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2FFB-443B-4741-AC22-50EB0B99576E}">
      <dsp:nvSpPr>
        <dsp:cNvPr id="0" name=""/>
        <dsp:cNvSpPr/>
      </dsp:nvSpPr>
      <dsp:spPr>
        <a:xfrm>
          <a:off x="545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The King’s Dream</a:t>
          </a:r>
        </a:p>
      </dsp:txBody>
      <dsp:txXfrm>
        <a:off x="545" y="47043"/>
        <a:ext cx="2128625" cy="1277175"/>
      </dsp:txXfrm>
    </dsp:sp>
    <dsp:sp modelId="{F82C7D70-E20A-47D1-BBB8-5DEE40FB35DA}">
      <dsp:nvSpPr>
        <dsp:cNvPr id="0" name=""/>
        <dsp:cNvSpPr/>
      </dsp:nvSpPr>
      <dsp:spPr>
        <a:xfrm>
          <a:off x="2342033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Daniel’s Dream</a:t>
          </a:r>
        </a:p>
      </dsp:txBody>
      <dsp:txXfrm>
        <a:off x="2342033" y="47043"/>
        <a:ext cx="2128625" cy="1277175"/>
      </dsp:txXfrm>
    </dsp:sp>
    <dsp:sp modelId="{E18331EB-34E0-421C-A04C-33885A40C739}">
      <dsp:nvSpPr>
        <dsp:cNvPr id="0" name=""/>
        <dsp:cNvSpPr/>
      </dsp:nvSpPr>
      <dsp:spPr>
        <a:xfrm>
          <a:off x="545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 Fiery Furnace</a:t>
          </a:r>
        </a:p>
      </dsp:txBody>
      <dsp:txXfrm>
        <a:off x="545" y="1537081"/>
        <a:ext cx="2128625" cy="1277175"/>
      </dsp:txXfrm>
    </dsp:sp>
    <dsp:sp modelId="{924A3EA4-0653-431F-8BD8-1821AD41066B}">
      <dsp:nvSpPr>
        <dsp:cNvPr id="0" name=""/>
        <dsp:cNvSpPr/>
      </dsp:nvSpPr>
      <dsp:spPr>
        <a:xfrm>
          <a:off x="2342033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The Lion’s Den</a:t>
          </a:r>
        </a:p>
      </dsp:txBody>
      <dsp:txXfrm>
        <a:off x="2342033" y="1537081"/>
        <a:ext cx="2128625" cy="1277175"/>
      </dsp:txXfrm>
    </dsp:sp>
    <dsp:sp modelId="{86AF471C-F00E-439C-8B16-41D5EEB8B53C}">
      <dsp:nvSpPr>
        <dsp:cNvPr id="0" name=""/>
        <dsp:cNvSpPr/>
      </dsp:nvSpPr>
      <dsp:spPr>
        <a:xfrm>
          <a:off x="545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Nebuchadnezzar’s Pride</a:t>
          </a:r>
        </a:p>
      </dsp:txBody>
      <dsp:txXfrm>
        <a:off x="545" y="3027119"/>
        <a:ext cx="2128625" cy="1277175"/>
      </dsp:txXfrm>
    </dsp:sp>
    <dsp:sp modelId="{ADD66992-B58C-4B9A-8A92-CDB41CB9A70E}">
      <dsp:nvSpPr>
        <dsp:cNvPr id="0" name=""/>
        <dsp:cNvSpPr/>
      </dsp:nvSpPr>
      <dsp:spPr>
        <a:xfrm>
          <a:off x="2342033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Belshazzar’s Pride</a:t>
          </a:r>
        </a:p>
      </dsp:txBody>
      <dsp:txXfrm>
        <a:off x="2342033" y="3027119"/>
        <a:ext cx="2128625" cy="127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3"/>
            <a:ext cx="4028440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227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575" y="0"/>
            <a:ext cx="4028227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C3A7-9D35-4EA1-9D75-92E18F3E3E48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60" y="3373438"/>
            <a:ext cx="7436481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4"/>
            <a:ext cx="4028227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575" y="6659564"/>
            <a:ext cx="4028227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DE97-F9CA-46FC-AD1E-6503894A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8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0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3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7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6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5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46E4FC9-FE8A-431D-A26A-AAB97A1F12C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882" y="293552"/>
            <a:ext cx="7517454" cy="709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Before Class Starts (OPEN BOOK!)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627" y="1636963"/>
            <a:ext cx="8167816" cy="508511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Chapter 2 </a:t>
            </a:r>
            <a:r>
              <a:rPr lang="en-US" sz="2800" dirty="0"/>
              <a:t>- What did the statue in Nebuchadnezzar’s dream represent?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i="1" dirty="0"/>
              <a:t>What historical fulfillment are we told of specifically in that chapter? 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Chapter 7 </a:t>
            </a:r>
            <a:r>
              <a:rPr lang="mr-IN" sz="2800" dirty="0"/>
              <a:t>–</a:t>
            </a:r>
            <a:r>
              <a:rPr lang="en-US" sz="2800" dirty="0"/>
              <a:t> What did the beasts of Daniel’s vision represent?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i="1" dirty="0"/>
              <a:t>What correlates to the stone of chapter 2?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Chapter 8 </a:t>
            </a:r>
            <a:r>
              <a:rPr lang="mr-IN" sz="2800" dirty="0"/>
              <a:t>–</a:t>
            </a:r>
            <a:r>
              <a:rPr lang="en-US" sz="2800" dirty="0"/>
              <a:t> What do the ram and goat represent? </a:t>
            </a:r>
          </a:p>
          <a:p>
            <a:pPr lvl="1">
              <a:spcBef>
                <a:spcPts val="0"/>
              </a:spcBef>
            </a:pPr>
            <a:r>
              <a:rPr lang="en-US" sz="2400" i="1" dirty="0"/>
              <a:t>Which element of the vision receives the most attention in the text?</a:t>
            </a:r>
          </a:p>
        </p:txBody>
      </p:sp>
    </p:spTree>
    <p:extLst>
      <p:ext uri="{BB962C8B-B14F-4D97-AF65-F5344CB8AC3E}">
        <p14:creationId xmlns:p14="http://schemas.microsoft.com/office/powerpoint/2010/main" val="108448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6872-1097-AC7B-DC67-87CE4932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30" y="1880655"/>
            <a:ext cx="7886700" cy="2852737"/>
          </a:xfrm>
        </p:spPr>
        <p:txBody>
          <a:bodyPr>
            <a:normAutofit/>
          </a:bodyPr>
          <a:lstStyle/>
          <a:p>
            <a:r>
              <a:rPr lang="en-US" sz="6600" dirty="0"/>
              <a:t>Daniel 9 (v. 20-27)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09F8B-B944-8B81-FA37-E4567E79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84739"/>
            <a:ext cx="78867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Let’s read the text together…</a:t>
            </a:r>
          </a:p>
        </p:txBody>
      </p:sp>
    </p:spTree>
    <p:extLst>
      <p:ext uri="{BB962C8B-B14F-4D97-AF65-F5344CB8AC3E}">
        <p14:creationId xmlns:p14="http://schemas.microsoft.com/office/powerpoint/2010/main" val="303466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825" y="129671"/>
            <a:ext cx="85228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Daniel 9 </a:t>
            </a:r>
            <a:r>
              <a:rPr lang="mr-IN" sz="4000" b="1" dirty="0"/>
              <a:t>–</a:t>
            </a:r>
            <a:r>
              <a:rPr lang="en-US" sz="4000" b="1" dirty="0"/>
              <a:t> God’s Response (v. 20-27)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635" y="1550539"/>
            <a:ext cx="6395994" cy="47049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How long did Daniel have to wait for a response?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Who brought the response to Daniel? For what purpose?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is the key message to the “70 weeks” passage?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message does this story send to a broader (non-Hebrew) audience? – Discuss!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16944-6B4D-7822-AE18-6C68ED657DF0}"/>
              </a:ext>
            </a:extLst>
          </p:cNvPr>
          <p:cNvSpPr txBox="1"/>
          <p:nvPr/>
        </p:nvSpPr>
        <p:spPr>
          <a:xfrm>
            <a:off x="6264067" y="1516962"/>
            <a:ext cx="2733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v. 20 – while I was speaking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v. 22 – Gabriel – for insight and understanding – God loves him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v. 24-27 - God’s plan to deal with the real problem (sin) in the Messiah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God is in control!</a:t>
            </a:r>
          </a:p>
        </p:txBody>
      </p:sp>
    </p:spTree>
    <p:extLst>
      <p:ext uri="{BB962C8B-B14F-4D97-AF65-F5344CB8AC3E}">
        <p14:creationId xmlns:p14="http://schemas.microsoft.com/office/powerpoint/2010/main" val="34836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9BD9-BC95-EEE0-FB50-3363D1D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 Weeks – high level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EF95-94C8-664A-16B5-5C6EE3B4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“Seventy weeks are decreed…” (9:24-27)</a:t>
            </a:r>
          </a:p>
          <a:p>
            <a:pPr lvl="1"/>
            <a:r>
              <a:rPr lang="en-US" sz="2800" dirty="0"/>
              <a:t>About your people and your holy city</a:t>
            </a:r>
          </a:p>
          <a:p>
            <a:pPr lvl="1"/>
            <a:r>
              <a:rPr lang="en-US" sz="2800" dirty="0"/>
              <a:t>Finish transgression (see 8:23; Gen. 15:16)</a:t>
            </a:r>
          </a:p>
          <a:p>
            <a:pPr lvl="1"/>
            <a:r>
              <a:rPr lang="en-US" sz="2800" dirty="0"/>
              <a:t>Put an end to (“seal”) sin</a:t>
            </a:r>
          </a:p>
          <a:p>
            <a:pPr lvl="1"/>
            <a:r>
              <a:rPr lang="en-US" sz="2800" dirty="0"/>
              <a:t>Atone for iniquity</a:t>
            </a:r>
          </a:p>
          <a:p>
            <a:pPr lvl="1"/>
            <a:r>
              <a:rPr lang="en-US" sz="2800" dirty="0"/>
              <a:t>Bring in everlasting righteousness (Is.53:11)</a:t>
            </a:r>
          </a:p>
          <a:p>
            <a:pPr lvl="1"/>
            <a:r>
              <a:rPr lang="en-US" sz="2800" dirty="0"/>
              <a:t>Seal vision and prophecy </a:t>
            </a:r>
          </a:p>
          <a:p>
            <a:pPr lvl="1"/>
            <a:r>
              <a:rPr lang="en-US" sz="2800" dirty="0"/>
              <a:t>Anoint a most holy _________.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74894-C5C2-8DB2-5258-2B45C5EF5736}"/>
              </a:ext>
            </a:extLst>
          </p:cNvPr>
          <p:cNvSpPr/>
          <p:nvPr/>
        </p:nvSpPr>
        <p:spPr>
          <a:xfrm>
            <a:off x="232447" y="5666260"/>
            <a:ext cx="8679106" cy="1021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>God’s plan to deal with the real problem (sin) in the Messiah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Athelas" charset="0"/>
              <a:cs typeface="Athe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22820" y="5666834"/>
            <a:ext cx="7491926" cy="94376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600" i="1" dirty="0">
                <a:solidFill>
                  <a:schemeClr val="bg1"/>
                </a:solidFill>
                <a:ea typeface="Athelas" charset="0"/>
                <a:cs typeface="Athelas" charset="0"/>
              </a:rPr>
              <a:t>The Last Days, </a:t>
            </a:r>
            <a:r>
              <a:rPr lang="en-US" sz="2600" dirty="0">
                <a:solidFill>
                  <a:schemeClr val="bg1"/>
                </a:solidFill>
                <a:ea typeface="Athelas" charset="0"/>
                <a:cs typeface="Athelas" charset="0"/>
              </a:rPr>
              <a:t>Days of Messiah </a:t>
            </a:r>
          </a:p>
          <a:p>
            <a:pPr algn="r"/>
            <a:r>
              <a:rPr lang="en-US" sz="2600" dirty="0">
                <a:solidFill>
                  <a:schemeClr val="bg1"/>
                </a:solidFill>
                <a:ea typeface="Athelas" charset="0"/>
                <a:cs typeface="Athelas" charset="0"/>
              </a:rPr>
              <a:t>Final Sabbath, Jubilee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1388"/>
            <a:ext cx="7886700" cy="6396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Seventy Weeks in Daniel 9:24-27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DC25C-2D38-A235-BF7E-A77497B4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2820" y="1194731"/>
            <a:ext cx="4158729" cy="822960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7 weeks (49* years)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Jerusalem rebuilt/restored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2820" y="2888819"/>
            <a:ext cx="4158729" cy="27539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Final week (7* years)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Messiah cut off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City/temple destroyed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Firm covenant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Stop to sacrifice (3.5 days)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Abomination of Desolation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Desolator destroyed</a:t>
            </a:r>
          </a:p>
          <a:p>
            <a:pPr algn="ctr"/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2820" y="2041775"/>
            <a:ext cx="415872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Athelas" charset="0"/>
                <a:cs typeface="Athelas" charset="0"/>
              </a:rPr>
              <a:t>62 weeks (440* years</a:t>
            </a:r>
            <a:r>
              <a:rPr lang="en-US" sz="2400" dirty="0">
                <a:solidFill>
                  <a:schemeClr val="bg1"/>
                </a:solidFill>
                <a:ea typeface="Athelas" charset="0"/>
                <a:cs typeface="Athelas" charset="0"/>
              </a:rPr>
              <a:t>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a typeface="Athelas" charset="0"/>
                <a:cs typeface="Athelas" charset="0"/>
              </a:rPr>
              <a:t>“times of distress”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1005" y="2041774"/>
            <a:ext cx="3313741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bg1"/>
                </a:solidFill>
                <a:ea typeface="Athelas" charset="0"/>
                <a:cs typeface="Athelas" charset="0"/>
              </a:rPr>
              <a:t>Intertestamental Period (see ch.8,11)</a:t>
            </a:r>
            <a:endParaRPr lang="en-US" sz="2400" dirty="0">
              <a:solidFill>
                <a:schemeClr val="bg1"/>
              </a:solidFill>
              <a:ea typeface="Athelas" charset="0"/>
              <a:cs typeface="Athela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618" y="1194731"/>
            <a:ext cx="3310128" cy="822960"/>
          </a:xfrm>
          <a:prstGeom prst="rect">
            <a:avLst/>
          </a:prstGeom>
          <a:solidFill>
            <a:schemeClr val="tx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Zerubbabel,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Ezra, Nehemiah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01005" y="2888818"/>
            <a:ext cx="3313741" cy="27539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u="sng" dirty="0">
                <a:solidFill>
                  <a:schemeClr val="tx1"/>
                </a:solidFill>
                <a:ea typeface="Athelas" charset="0"/>
                <a:cs typeface="Athelas" charset="0"/>
              </a:rPr>
              <a:t>Could include: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Crucifixion of Jesus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Roman invasion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New Covenant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Religious persecution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Destruction of Jeru.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Roman downfall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-1960847" y="3638118"/>
            <a:ext cx="5439955" cy="50501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00" b="1" dirty="0">
                <a:solidFill>
                  <a:schemeClr val="tx1"/>
                </a:solidFill>
                <a:ea typeface="Athelas" charset="0"/>
                <a:cs typeface="Athelas" charset="0"/>
              </a:rPr>
              <a:t>70 weeks (490* years)</a:t>
            </a:r>
            <a:endParaRPr lang="en-US" sz="26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10462" y="5622587"/>
            <a:ext cx="3627684" cy="1221475"/>
          </a:xfrm>
          <a:prstGeom prst="irregularSeal2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Messiah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06623" y="600216"/>
            <a:ext cx="8008123" cy="5704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00" dirty="0">
                <a:solidFill>
                  <a:schemeClr val="tx1"/>
                </a:solidFill>
                <a:ea typeface="Athelas" charset="0"/>
                <a:cs typeface="Athelas" charset="0"/>
              </a:rPr>
              <a:t>Word to Restore Jerusalem (538 BC; see Ezra 1:1)</a:t>
            </a:r>
          </a:p>
        </p:txBody>
      </p:sp>
    </p:spTree>
    <p:extLst>
      <p:ext uri="{BB962C8B-B14F-4D97-AF65-F5344CB8AC3E}">
        <p14:creationId xmlns:p14="http://schemas.microsoft.com/office/powerpoint/2010/main" val="149004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4" grpId="0" build="p" animBg="1"/>
      <p:bldP spid="15" grpId="0" animBg="1"/>
      <p:bldP spid="19" grpId="0" animBg="1"/>
      <p:bldP spid="20" grpId="0" animBg="1"/>
      <p:bldP spid="21" grpId="0" uiExpand="1" build="p" animBg="1"/>
      <p:bldP spid="27" grpId="0" animBg="1"/>
      <p:bldP spid="2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88" y="215673"/>
            <a:ext cx="831879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What can we learn from Daniel 9:20-27?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632105"/>
            <a:ext cx="7886700" cy="354485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God’s plan beyond what we understand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Human sin is the problem, God’s plan is to deal with it completely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In Jesus Christ, God has ushered in the eternal Sabbath and ultimate Jubilee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340" y="1690689"/>
            <a:ext cx="8130745" cy="6233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do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think we learn from all of this?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Athelas" charset="0"/>
              <a:cs typeface="Athe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DFC6D4F4-E300-98D8-F050-32376AAC4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Homework: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Chapter 10-11 (War and Kings – and The Man)</a:t>
            </a:r>
          </a:p>
        </p:txBody>
      </p:sp>
    </p:spTree>
    <p:extLst>
      <p:ext uri="{BB962C8B-B14F-4D97-AF65-F5344CB8AC3E}">
        <p14:creationId xmlns:p14="http://schemas.microsoft.com/office/powerpoint/2010/main" val="32790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51242"/>
          </a:xfrm>
        </p:spPr>
        <p:txBody>
          <a:bodyPr>
            <a:normAutofit/>
          </a:bodyPr>
          <a:lstStyle/>
          <a:p>
            <a:r>
              <a:rPr lang="en-US" sz="4000" b="1" dirty="0"/>
              <a:t>Daniel: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6426" y="1129031"/>
          <a:ext cx="8551147" cy="5227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9608">
                  <a:extLst>
                    <a:ext uri="{9D8B030D-6E8A-4147-A177-3AD203B41FA5}">
                      <a16:colId xmlns:a16="http://schemas.microsoft.com/office/drawing/2014/main" val="3118433068"/>
                    </a:ext>
                  </a:extLst>
                </a:gridCol>
                <a:gridCol w="1478604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4279418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  <a:gridCol w="2233517">
                  <a:extLst>
                    <a:ext uri="{9D8B030D-6E8A-4147-A177-3AD203B41FA5}">
                      <a16:colId xmlns:a16="http://schemas.microsoft.com/office/drawing/2014/main" val="3067097297"/>
                    </a:ext>
                  </a:extLst>
                </a:gridCol>
              </a:tblGrid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#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Teacher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 Introduction &amp; Background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1/28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10-11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Summary and Themes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8242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294A09A9-5501-47C1-A89A-A340965A2BE2}" type="slidenum">
              <a:rPr lang="en-US">
                <a:solidFill>
                  <a:srgbClr val="000000"/>
                </a:solidFill>
              </a:rPr>
              <a:pPr defTabSz="685800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5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36370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Book of Daniel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Class 10 – Chapter 9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Winter 2023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6" y="4320865"/>
            <a:ext cx="8562108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Daniel’s Prayer – Who was this prayer written for? When was it written?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Daniel, Remnant, Medes, other Israelite leaders, us?</a:t>
            </a: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4267-2800-FFAC-8BA7-2634FEA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52"/>
            <a:ext cx="7886700" cy="939250"/>
          </a:xfrm>
        </p:spPr>
        <p:txBody>
          <a:bodyPr/>
          <a:lstStyle/>
          <a:p>
            <a:pPr algn="ctr"/>
            <a:r>
              <a:rPr lang="en-US" b="1" dirty="0"/>
              <a:t>Daniel – Rough 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6BEA4-AB62-8694-426D-BE92559D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85822"/>
              </p:ext>
            </p:extLst>
          </p:nvPr>
        </p:nvGraphicFramePr>
        <p:xfrm>
          <a:off x="1828799" y="1725416"/>
          <a:ext cx="4471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103666-87C0-40CF-7AF3-E1E5C0091878}"/>
              </a:ext>
            </a:extLst>
          </p:cNvPr>
          <p:cNvGrpSpPr/>
          <p:nvPr/>
        </p:nvGrpSpPr>
        <p:grpSpPr>
          <a:xfrm>
            <a:off x="47638" y="3348915"/>
            <a:ext cx="1505589" cy="1325563"/>
            <a:chOff x="308974" y="1073"/>
            <a:chExt cx="2174595" cy="1304757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A1AE96-090E-3FC2-FF6C-F22012230B8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17766-86A2-DE39-BDA1-5491B50F4986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1. Recruited to Serve in Babylon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4EFC4-1755-C584-4831-8520B0C72A0D}"/>
              </a:ext>
            </a:extLst>
          </p:cNvPr>
          <p:cNvGrpSpPr/>
          <p:nvPr/>
        </p:nvGrpSpPr>
        <p:grpSpPr>
          <a:xfrm>
            <a:off x="6512302" y="2044158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CA824-74FF-78F7-032E-F90FE29B79B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FF2F4C-48C5-7CDF-60B1-E81B24A6B89A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8. Daniel’s 2</a:t>
              </a:r>
              <a:r>
                <a:rPr lang="en-US" sz="2100" kern="1200" baseline="30000" dirty="0"/>
                <a:t>nd</a:t>
              </a:r>
              <a:r>
                <a:rPr lang="en-US" sz="2100" kern="1200" dirty="0"/>
                <a:t> 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A7E88-B231-CD66-9859-6B3A173730D5}"/>
              </a:ext>
            </a:extLst>
          </p:cNvPr>
          <p:cNvGrpSpPr/>
          <p:nvPr/>
        </p:nvGrpSpPr>
        <p:grpSpPr>
          <a:xfrm>
            <a:off x="7103113" y="3250795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11549-8314-9AF5-94DB-CA138BA84495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0A11-A50E-A845-3207-2D5F3AC015C7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9. Daniel’s Prayer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08210-BA74-4FE1-136F-53337F3FC261}"/>
              </a:ext>
            </a:extLst>
          </p:cNvPr>
          <p:cNvGrpSpPr/>
          <p:nvPr/>
        </p:nvGrpSpPr>
        <p:grpSpPr>
          <a:xfrm>
            <a:off x="7467601" y="4578879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433DE-668F-A514-F764-F4BA31634366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7F32A5-5E56-E48C-BB21-7E8148E991F0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10-12. Daniel’s 3</a:t>
              </a:r>
              <a:r>
                <a:rPr lang="en-US" sz="2100" kern="1200" baseline="30000" dirty="0"/>
                <a:t>rd</a:t>
              </a:r>
              <a:r>
                <a:rPr lang="en-US" sz="2100" kern="1200" dirty="0"/>
                <a:t> Vision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C0513-599D-CAEC-A269-5D09AB87389A}"/>
              </a:ext>
            </a:extLst>
          </p:cNvPr>
          <p:cNvSpPr/>
          <p:nvPr/>
        </p:nvSpPr>
        <p:spPr>
          <a:xfrm>
            <a:off x="60165" y="6227066"/>
            <a:ext cx="1593272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5D7DE4-118B-2BD2-61DD-6AAE956F96B6}"/>
              </a:ext>
            </a:extLst>
          </p:cNvPr>
          <p:cNvSpPr/>
          <p:nvPr/>
        </p:nvSpPr>
        <p:spPr>
          <a:xfrm>
            <a:off x="6611816" y="6227066"/>
            <a:ext cx="2371410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65F070-BB13-C893-3A3E-E2DF11B5A8B3}"/>
              </a:ext>
            </a:extLst>
          </p:cNvPr>
          <p:cNvSpPr/>
          <p:nvPr/>
        </p:nvSpPr>
        <p:spPr>
          <a:xfrm>
            <a:off x="1738365" y="6230784"/>
            <a:ext cx="4674961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ARAMAIC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FFB0B-7741-BCF3-87E2-0C8001CF4CB0}"/>
              </a:ext>
            </a:extLst>
          </p:cNvPr>
          <p:cNvSpPr/>
          <p:nvPr/>
        </p:nvSpPr>
        <p:spPr>
          <a:xfrm>
            <a:off x="1653436" y="1690689"/>
            <a:ext cx="4759890" cy="1428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1E447-44E7-2E3B-3F0F-051B4C150ADC}"/>
              </a:ext>
            </a:extLst>
          </p:cNvPr>
          <p:cNvSpPr/>
          <p:nvPr/>
        </p:nvSpPr>
        <p:spPr>
          <a:xfrm>
            <a:off x="1653436" y="3209499"/>
            <a:ext cx="4759890" cy="142829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07FB0D-9122-42D0-EC62-4992D97E6229}"/>
              </a:ext>
            </a:extLst>
          </p:cNvPr>
          <p:cNvSpPr/>
          <p:nvPr/>
        </p:nvSpPr>
        <p:spPr>
          <a:xfrm>
            <a:off x="1642998" y="4703901"/>
            <a:ext cx="4759890" cy="142829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61A36-DBE8-8A7D-FA68-6302EEF20ED9}"/>
              </a:ext>
            </a:extLst>
          </p:cNvPr>
          <p:cNvSpPr/>
          <p:nvPr/>
        </p:nvSpPr>
        <p:spPr>
          <a:xfrm>
            <a:off x="3812345" y="2278966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572762-37E5-B6C4-72EA-04AC54534787}"/>
              </a:ext>
            </a:extLst>
          </p:cNvPr>
          <p:cNvSpPr/>
          <p:nvPr/>
        </p:nvSpPr>
        <p:spPr>
          <a:xfrm>
            <a:off x="3808298" y="3738102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5554-2F4B-0B59-9896-CBB858C1A7EB}"/>
              </a:ext>
            </a:extLst>
          </p:cNvPr>
          <p:cNvSpPr/>
          <p:nvPr/>
        </p:nvSpPr>
        <p:spPr>
          <a:xfrm>
            <a:off x="3839318" y="5272140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40608-534F-AFDD-D0B6-1E797AB89E66}"/>
              </a:ext>
            </a:extLst>
          </p:cNvPr>
          <p:cNvSpPr txBox="1"/>
          <p:nvPr/>
        </p:nvSpPr>
        <p:spPr>
          <a:xfrm>
            <a:off x="211015" y="821993"/>
            <a:ext cx="101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3CAB0-E109-5834-3BB3-CEC1C89A672F}"/>
              </a:ext>
            </a:extLst>
          </p:cNvPr>
          <p:cNvCxnSpPr>
            <a:cxnSpLocks/>
          </p:cNvCxnSpPr>
          <p:nvPr/>
        </p:nvCxnSpPr>
        <p:spPr>
          <a:xfrm flipV="1">
            <a:off x="98472" y="1477503"/>
            <a:ext cx="8834513" cy="3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FF8D0C-E319-6879-0DD5-BDEB00ECFFC1}"/>
              </a:ext>
            </a:extLst>
          </p:cNvPr>
          <p:cNvSpPr txBox="1"/>
          <p:nvPr/>
        </p:nvSpPr>
        <p:spPr>
          <a:xfrm>
            <a:off x="1653437" y="831680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1-6:  Story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E2332-BFD8-89AF-9499-F231DDFD9D0F}"/>
              </a:ext>
            </a:extLst>
          </p:cNvPr>
          <p:cNvSpPr txBox="1"/>
          <p:nvPr/>
        </p:nvSpPr>
        <p:spPr>
          <a:xfrm>
            <a:off x="4549037" y="815267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7-13:  Vision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1ABE465-99FE-E10E-1BF6-EAE305365E6E}"/>
              </a:ext>
            </a:extLst>
          </p:cNvPr>
          <p:cNvSpPr/>
          <p:nvPr/>
        </p:nvSpPr>
        <p:spPr>
          <a:xfrm rot="820561">
            <a:off x="8281029" y="1903068"/>
            <a:ext cx="752634" cy="1468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3764" y="1927513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1-6: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2369" y="1927514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7-12: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9440" y="2779569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 Hebrew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2165" y="2779566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</a:rPr>
              <a:t>Ch. 2-7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</a:rPr>
              <a:t>Aramaic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4601" y="2779569"/>
            <a:ext cx="2713694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</a:rPr>
              <a:t>Ch. 8-12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</a:rPr>
              <a:t>Hebrew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2165" y="3922569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</a:rPr>
              <a:t>God rules in the kingdoms of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4601" y="3922569"/>
            <a:ext cx="2713694" cy="9871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thelas" charset="0"/>
              </a:rPr>
              <a:t>God preserves His sacred people.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440" y="3922569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Prologue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6534" y="1948296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Style: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88008" y="2945822"/>
            <a:ext cx="1589805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Language: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34" y="4088825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Theme: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95" y="103648"/>
            <a:ext cx="7886700" cy="1325563"/>
          </a:xfrm>
        </p:spPr>
        <p:txBody>
          <a:bodyPr/>
          <a:lstStyle/>
          <a:p>
            <a:r>
              <a:rPr lang="en-US" dirty="0"/>
              <a:t>The Book of Daniel (Structure)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734E2F-95AF-1959-5BD2-7BD054A75184}"/>
              </a:ext>
            </a:extLst>
          </p:cNvPr>
          <p:cNvSpPr/>
          <p:nvPr/>
        </p:nvSpPr>
        <p:spPr>
          <a:xfrm rot="10800000">
            <a:off x="6510669" y="5065569"/>
            <a:ext cx="752634" cy="1315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168A7-B03D-2D85-201D-295A1EBA96EC}"/>
              </a:ext>
            </a:extLst>
          </p:cNvPr>
          <p:cNvSpPr txBox="1"/>
          <p:nvPr/>
        </p:nvSpPr>
        <p:spPr>
          <a:xfrm>
            <a:off x="4466943" y="5427307"/>
            <a:ext cx="218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are in this section now</a:t>
            </a:r>
          </a:p>
        </p:txBody>
      </p:sp>
    </p:spTree>
    <p:extLst>
      <p:ext uri="{BB962C8B-B14F-4D97-AF65-F5344CB8AC3E}">
        <p14:creationId xmlns:p14="http://schemas.microsoft.com/office/powerpoint/2010/main" val="35257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484" y="96962"/>
            <a:ext cx="7886700" cy="1325563"/>
          </a:xfrm>
        </p:spPr>
        <p:txBody>
          <a:bodyPr/>
          <a:lstStyle/>
          <a:p>
            <a:r>
              <a:rPr lang="en-US" b="1" dirty="0"/>
              <a:t>Visions of Coming Kingdoms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4" y="1715351"/>
            <a:ext cx="1918298" cy="879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Statue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9864" y="1715351"/>
            <a:ext cx="1918299" cy="879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Beasts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4885" y="1715351"/>
            <a:ext cx="1918299" cy="873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Chapter 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Animals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983" y="2594698"/>
            <a:ext cx="1918299" cy="8229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Head of Gold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Athelas" charset="0"/>
              <a:cs typeface="Athela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983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Chest of Silver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983" y="4240618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Thighs of Bronze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983" y="5068308"/>
            <a:ext cx="1918299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Feet of Iron/Clay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9864" y="2594698"/>
            <a:ext cx="1918299" cy="8229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Lion with Wings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59864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Bear Up on One Side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59864" y="4240618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Leopard with Wings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59864" y="5068308"/>
            <a:ext cx="1918299" cy="82296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Terrible Beast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4885" y="3417658"/>
            <a:ext cx="1918299" cy="822960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Ram with Two Horns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74885" y="4246575"/>
            <a:ext cx="1918299" cy="822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Athelas" charset="0"/>
                <a:cs typeface="Athelas" charset="0"/>
              </a:rPr>
              <a:t>Goat with Speed</a:t>
            </a:r>
          </a:p>
        </p:txBody>
      </p:sp>
      <p:sp>
        <p:nvSpPr>
          <p:cNvPr id="3" name="Explosion 2 2"/>
          <p:cNvSpPr/>
          <p:nvPr/>
        </p:nvSpPr>
        <p:spPr>
          <a:xfrm>
            <a:off x="242075" y="5594923"/>
            <a:ext cx="2466113" cy="1263077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Stone</a:t>
            </a:r>
          </a:p>
        </p:txBody>
      </p:sp>
      <p:sp>
        <p:nvSpPr>
          <p:cNvPr id="23" name="Explosion 2 22"/>
          <p:cNvSpPr/>
          <p:nvPr/>
        </p:nvSpPr>
        <p:spPr>
          <a:xfrm>
            <a:off x="3712296" y="5604212"/>
            <a:ext cx="2578265" cy="1263077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Son of Man</a:t>
            </a:r>
          </a:p>
        </p:txBody>
      </p:sp>
      <p:sp>
        <p:nvSpPr>
          <p:cNvPr id="24" name="Oval 23"/>
          <p:cNvSpPr/>
          <p:nvPr/>
        </p:nvSpPr>
        <p:spPr>
          <a:xfrm>
            <a:off x="2089207" y="2588741"/>
            <a:ext cx="1623089" cy="88794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Babylon</a:t>
            </a:r>
          </a:p>
        </p:txBody>
      </p:sp>
      <p:sp>
        <p:nvSpPr>
          <p:cNvPr id="25" name="Oval 24"/>
          <p:cNvSpPr/>
          <p:nvPr/>
        </p:nvSpPr>
        <p:spPr>
          <a:xfrm>
            <a:off x="5285520" y="3347940"/>
            <a:ext cx="1623090" cy="962396"/>
          </a:xfrm>
          <a:prstGeom prst="ellipse">
            <a:avLst/>
          </a:prstGeom>
          <a:solidFill>
            <a:srgbClr val="D9D9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-Persian</a:t>
            </a:r>
          </a:p>
        </p:txBody>
      </p:sp>
      <p:sp>
        <p:nvSpPr>
          <p:cNvPr id="26" name="Oval 25"/>
          <p:cNvSpPr/>
          <p:nvPr/>
        </p:nvSpPr>
        <p:spPr>
          <a:xfrm>
            <a:off x="5285520" y="4166239"/>
            <a:ext cx="1623090" cy="9623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7B6C88-85F4-B58D-C5A7-C75463AFFD0A}"/>
              </a:ext>
            </a:extLst>
          </p:cNvPr>
          <p:cNvSpPr/>
          <p:nvPr/>
        </p:nvSpPr>
        <p:spPr>
          <a:xfrm>
            <a:off x="2064273" y="3418531"/>
            <a:ext cx="1623090" cy="962396"/>
          </a:xfrm>
          <a:prstGeom prst="ellipse">
            <a:avLst/>
          </a:prstGeom>
          <a:solidFill>
            <a:srgbClr val="D9D9D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-Persian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3915CA-2590-FB9B-3221-5FB106CE1021}"/>
              </a:ext>
            </a:extLst>
          </p:cNvPr>
          <p:cNvSpPr/>
          <p:nvPr/>
        </p:nvSpPr>
        <p:spPr>
          <a:xfrm>
            <a:off x="2064273" y="4318639"/>
            <a:ext cx="1623090" cy="96239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el 8 and the 2,300 Evenings and Mornings - Owl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5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Video 4" descr="Book Turning A Page">
            <a:extLst>
              <a:ext uri="{FF2B5EF4-FFF2-40B4-BE49-F238E27FC236}">
                <a16:creationId xmlns:a16="http://schemas.microsoft.com/office/drawing/2014/main" id="{DFC6D4F4-E300-98D8-F050-32376AAC4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558" r="8227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The Book of Daniel</a:t>
            </a:r>
            <a:br>
              <a:rPr lang="en-US" sz="45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800" dirty="0" err="1">
                <a:solidFill>
                  <a:schemeClr val="bg1"/>
                </a:solidFill>
              </a:rPr>
              <a:t>Daniel</a:t>
            </a:r>
            <a:r>
              <a:rPr lang="en-US" sz="4800" dirty="0">
                <a:solidFill>
                  <a:schemeClr val="bg1"/>
                </a:solidFill>
              </a:rPr>
              <a:t> 9 (v. 1-19)</a:t>
            </a:r>
            <a:endParaRPr lang="en-US" sz="45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Let’s read the text together…</a:t>
            </a:r>
          </a:p>
        </p:txBody>
      </p:sp>
    </p:spTree>
    <p:extLst>
      <p:ext uri="{BB962C8B-B14F-4D97-AF65-F5344CB8AC3E}">
        <p14:creationId xmlns:p14="http://schemas.microsoft.com/office/powerpoint/2010/main" val="32896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825" y="115028"/>
            <a:ext cx="852282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Daniel 9 </a:t>
            </a:r>
            <a:r>
              <a:rPr lang="mr-IN" sz="4000" b="1" dirty="0"/>
              <a:t>–</a:t>
            </a:r>
            <a:r>
              <a:rPr lang="en-US" sz="4000" b="1" dirty="0"/>
              <a:t> The Prayer (v. 1-19)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635" y="1537351"/>
            <a:ext cx="5507230" cy="48207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What event prompted Daniel to pray this prayer?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was the prayer all about?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impresses you about Daniel’s prayer?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lessons should we learn for our prayers?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16944-6B4D-7822-AE18-6C68ED657DF0}"/>
              </a:ext>
            </a:extLst>
          </p:cNvPr>
          <p:cNvSpPr txBox="1"/>
          <p:nvPr/>
        </p:nvSpPr>
        <p:spPr>
          <a:xfrm>
            <a:off x="5657316" y="1537351"/>
            <a:ext cx="3340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70 years (per Jeremiah) were up. Also Babylon is fallen.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Confession of Israel’s sin, pleading with God to remember His promises and rescue His people.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ea typeface="Athelas" charset="0"/>
              <a:cs typeface="Athelas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Class answers – sincerity, deep trust, what else?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Class answers - Do we believe that God can answer prayers or not?</a:t>
            </a:r>
          </a:p>
        </p:txBody>
      </p:sp>
    </p:spTree>
    <p:extLst>
      <p:ext uri="{BB962C8B-B14F-4D97-AF65-F5344CB8AC3E}">
        <p14:creationId xmlns:p14="http://schemas.microsoft.com/office/powerpoint/2010/main" val="42073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3438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Daniel 9 </a:t>
            </a:r>
            <a:r>
              <a:rPr lang="mr-IN" sz="4800" b="1" dirty="0"/>
              <a:t>–</a:t>
            </a:r>
            <a:r>
              <a:rPr lang="en-US" sz="4800" b="1" dirty="0"/>
              <a:t> Daniel’s Prayer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/>
              <a:t>Important Passages for Context</a:t>
            </a:r>
          </a:p>
          <a:p>
            <a:pPr marL="914400" lvl="1" indent="-511175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Exodus 34:6-7</a:t>
            </a:r>
          </a:p>
          <a:p>
            <a:pPr marL="914400" lvl="1" indent="-511175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(Leviticus 26:27-45)</a:t>
            </a:r>
          </a:p>
          <a:p>
            <a:pPr marL="914400" lvl="1" indent="-511175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2 Chronicles 36:20-21</a:t>
            </a:r>
          </a:p>
          <a:p>
            <a:pPr marL="914400" lvl="1" indent="-511175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Jeremiah 25:8-14</a:t>
            </a:r>
          </a:p>
          <a:p>
            <a:pPr marL="914400" lvl="1" indent="-511175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Jeremiah 29:1-14</a:t>
            </a:r>
          </a:p>
        </p:txBody>
      </p:sp>
    </p:spTree>
    <p:extLst>
      <p:ext uri="{BB962C8B-B14F-4D97-AF65-F5344CB8AC3E}">
        <p14:creationId xmlns:p14="http://schemas.microsoft.com/office/powerpoint/2010/main" val="11197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4205</TotalTime>
  <Words>953</Words>
  <Application>Microsoft Office PowerPoint</Application>
  <PresentationFormat>On-screen Show (4:3)</PresentationFormat>
  <Paragraphs>213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Athelas</vt:lpstr>
      <vt:lpstr>Bahnschrift</vt:lpstr>
      <vt:lpstr>Calibri</vt:lpstr>
      <vt:lpstr>Calibri Light</vt:lpstr>
      <vt:lpstr>Century Gothic</vt:lpstr>
      <vt:lpstr>Verdana</vt:lpstr>
      <vt:lpstr>Wingdings 3</vt:lpstr>
      <vt:lpstr>Office Theme</vt:lpstr>
      <vt:lpstr>Ion Boardroom</vt:lpstr>
      <vt:lpstr>Before Class Starts (OPEN BOOK!)</vt:lpstr>
      <vt:lpstr>Book of Daniel Class 10 – Chapter 9  Winter 2023</vt:lpstr>
      <vt:lpstr>Daniel – Rough Outline</vt:lpstr>
      <vt:lpstr>The Book of Daniel (Structure)</vt:lpstr>
      <vt:lpstr>Visions of Coming Kingdoms</vt:lpstr>
      <vt:lpstr>PowerPoint Presentation</vt:lpstr>
      <vt:lpstr>The Book of Daniel Daniel 9 (v. 1-19)</vt:lpstr>
      <vt:lpstr>Daniel 9 – The Prayer (v. 1-19)</vt:lpstr>
      <vt:lpstr>Daniel 9 – Daniel’s Prayer</vt:lpstr>
      <vt:lpstr>Daniel 9 (v. 20-27)</vt:lpstr>
      <vt:lpstr>Daniel 9 – God’s Response (v. 20-27)</vt:lpstr>
      <vt:lpstr>70 Weeks – high level overview</vt:lpstr>
      <vt:lpstr>Seventy Weeks in Daniel 9:24-27</vt:lpstr>
      <vt:lpstr>What can we learn from Daniel 9:20-27?</vt:lpstr>
      <vt:lpstr>The Book of Daniel</vt:lpstr>
      <vt:lpstr>Daniel: Class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113</cp:revision>
  <cp:lastPrinted>2024-02-03T22:12:23Z</cp:lastPrinted>
  <dcterms:created xsi:type="dcterms:W3CDTF">2021-06-02T21:14:51Z</dcterms:created>
  <dcterms:modified xsi:type="dcterms:W3CDTF">2024-02-03T22:14:14Z</dcterms:modified>
</cp:coreProperties>
</file>